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6" r:id="rId2"/>
    <p:sldId id="257" r:id="rId3"/>
    <p:sldId id="258" r:id="rId4"/>
    <p:sldId id="265" r:id="rId5"/>
    <p:sldId id="264" r:id="rId6"/>
    <p:sldId id="263" r:id="rId7"/>
    <p:sldId id="262" r:id="rId8"/>
    <p:sldId id="261" r:id="rId9"/>
    <p:sldId id="260"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72908" autoAdjust="0"/>
  </p:normalViewPr>
  <p:slideViewPr>
    <p:cSldViewPr snapToGrid="0">
      <p:cViewPr>
        <p:scale>
          <a:sx n="50" d="100"/>
          <a:sy n="50" d="100"/>
        </p:scale>
        <p:origin x="-1524" y="-1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20E154-5C7B-4BBB-8102-44DAFDFAB932}" type="datetimeFigureOut">
              <a:rPr lang="en-US" smtClean="0"/>
              <a:t>6/4/2018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0BF025-5B5B-47FE-982E-6B49BC4D0383}" type="slidenum">
              <a:rPr lang="en-US" smtClean="0"/>
              <a:t>‹#›</a:t>
            </a:fld>
            <a:endParaRPr lang="en-US"/>
          </a:p>
        </p:txBody>
      </p:sp>
    </p:spTree>
    <p:extLst>
      <p:ext uri="{BB962C8B-B14F-4D97-AF65-F5344CB8AC3E}">
        <p14:creationId xmlns:p14="http://schemas.microsoft.com/office/powerpoint/2010/main" val="2208229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1</a:t>
            </a:fld>
            <a:endParaRPr lang="en-US"/>
          </a:p>
        </p:txBody>
      </p:sp>
    </p:spTree>
    <p:extLst>
      <p:ext uri="{BB962C8B-B14F-4D97-AF65-F5344CB8AC3E}">
        <p14:creationId xmlns:p14="http://schemas.microsoft.com/office/powerpoint/2010/main" val="2589824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Substances are substances used in the treatment of certain diseases by patient depending on the judgment of the doctor. This substances are know</a:t>
            </a:r>
            <a:r>
              <a:rPr lang="en-US" baseline="0" dirty="0" smtClean="0"/>
              <a:t> to have no active therapeutic effect and are mostly made up of sugars or substances that are not harmful to the body (</a:t>
            </a:r>
            <a:r>
              <a:rPr lang="en-US" dirty="0" err="1" smtClean="0"/>
              <a:t>Enck</a:t>
            </a:r>
            <a:r>
              <a:rPr lang="en-US" dirty="0" smtClean="0"/>
              <a:t> et</a:t>
            </a:r>
            <a:r>
              <a:rPr lang="en-US" baseline="0" dirty="0" smtClean="0"/>
              <a:t> al., 2013). Currently, placebos are used in medical research and drug test as control experiment of other drugs. The positive results from the patients that use placebos has pushed medical practitioners to consider the application of this drugs in the treatment of patients with casual complains. The placebos function by psychologically influencing the patients to believe that the drugs they are using will result to positive results.</a:t>
            </a:r>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2</a:t>
            </a:fld>
            <a:endParaRPr lang="en-US"/>
          </a:p>
        </p:txBody>
      </p:sp>
    </p:spTree>
    <p:extLst>
      <p:ext uri="{BB962C8B-B14F-4D97-AF65-F5344CB8AC3E}">
        <p14:creationId xmlns:p14="http://schemas.microsoft.com/office/powerpoint/2010/main" val="1608339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arguments for placebos insists that the method is safe because it does</a:t>
            </a:r>
            <a:r>
              <a:rPr lang="en-US" baseline="0" dirty="0" smtClean="0"/>
              <a:t> not results to the patient being dependent on them. Most of the active therapeutic treatments result to the patient being dependent on the drugs. For example, a patient experiencing minor pain always turn to pain killers every time the experience pain. Seconds, the use placebo has zero chances of the overdose by the patient (</a:t>
            </a:r>
            <a:r>
              <a:rPr lang="en-US" dirty="0" smtClean="0"/>
              <a:t>Benedetti, 2014)</a:t>
            </a:r>
            <a:r>
              <a:rPr lang="en-US" baseline="0" dirty="0" smtClean="0"/>
              <a:t>. Most of the placebos are made of substances that are known to have no effect to the health of human beings. Therefore, the quantity of the intake of the drug will have no effects which will also reduce the possibility of addiction (</a:t>
            </a:r>
            <a:r>
              <a:rPr lang="en-US" dirty="0" smtClean="0"/>
              <a:t>Schwarz, </a:t>
            </a:r>
            <a:r>
              <a:rPr lang="en-US" dirty="0" err="1" smtClean="0"/>
              <a:t>Pfister</a:t>
            </a:r>
            <a:r>
              <a:rPr lang="en-US" dirty="0" smtClean="0"/>
              <a:t> &amp; </a:t>
            </a:r>
            <a:r>
              <a:rPr lang="en-US" dirty="0" err="1" smtClean="0"/>
              <a:t>Büchel</a:t>
            </a:r>
            <a:r>
              <a:rPr lang="en-US" smtClean="0"/>
              <a:t>,</a:t>
            </a:r>
            <a:r>
              <a:rPr lang="en-US" baseline="0" smtClean="0"/>
              <a:t> </a:t>
            </a:r>
            <a:r>
              <a:rPr lang="en-US" smtClean="0"/>
              <a:t>2016)</a:t>
            </a:r>
            <a:r>
              <a:rPr lang="en-US" baseline="0" smtClean="0"/>
              <a:t>. </a:t>
            </a:r>
            <a:r>
              <a:rPr lang="en-US" baseline="0" dirty="0" smtClean="0"/>
              <a:t>The use of placebos is very instrumental in boosting the psychological state of individual if they like their body is not functioning in a normal way. This idea is also important in the treatment of patient with minor complains by altering their psychology.</a:t>
            </a:r>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3</a:t>
            </a:fld>
            <a:endParaRPr lang="en-US"/>
          </a:p>
        </p:txBody>
      </p:sp>
    </p:spTree>
    <p:extLst>
      <p:ext uri="{BB962C8B-B14F-4D97-AF65-F5344CB8AC3E}">
        <p14:creationId xmlns:p14="http://schemas.microsoft.com/office/powerpoint/2010/main" val="3667559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Those that argue against</a:t>
            </a:r>
            <a:r>
              <a:rPr lang="en-US" baseline="0" dirty="0" smtClean="0"/>
              <a:t> administering placebo as a form of medical treatment insist that it is unethical for doctor to lie to the patients. Telling patients that they are being treated against a specific disease yet the medical has no therapeutic effect is not a good idea if the patient would have been told that the treatment they received was not real (</a:t>
            </a:r>
            <a:r>
              <a:rPr lang="en-US" dirty="0" smtClean="0"/>
              <a:t>Benedetti, 2014)</a:t>
            </a:r>
            <a:r>
              <a:rPr lang="en-US" baseline="0" dirty="0" smtClean="0"/>
              <a:t>. Secondly, permitting doctors to use this technique of treatment may promote the act of deception among the medical practitioners, most of them may use such an opportunity to exploit desperate patient in the name of making financial gains. In this cases, the doctors will be delaying administering actual treatment and put health of the patients in compromising position (</a:t>
            </a:r>
            <a:r>
              <a:rPr lang="en-US" dirty="0" smtClean="0"/>
              <a:t>Schwarz, </a:t>
            </a:r>
            <a:r>
              <a:rPr lang="en-US" dirty="0" err="1" smtClean="0"/>
              <a:t>Pfister</a:t>
            </a:r>
            <a:r>
              <a:rPr lang="en-US" dirty="0" smtClean="0"/>
              <a:t> &amp; </a:t>
            </a:r>
            <a:r>
              <a:rPr lang="en-US" dirty="0" err="1" smtClean="0"/>
              <a:t>Büchel</a:t>
            </a:r>
            <a:r>
              <a:rPr lang="en-US" dirty="0" smtClean="0"/>
              <a:t>,</a:t>
            </a:r>
            <a:r>
              <a:rPr lang="en-US" baseline="0" dirty="0" smtClean="0"/>
              <a:t> </a:t>
            </a:r>
            <a:r>
              <a:rPr lang="en-US" dirty="0" smtClean="0"/>
              <a:t>2016)</a:t>
            </a:r>
            <a:r>
              <a:rPr lang="en-US" baseline="0" dirty="0" smtClean="0"/>
              <a:t>. Fourth, the placebo effect may also occur to the patient at the site of a doctor.  Lastly, patients tend to inform the doctors about the improvement of their conditions because of politeness.</a:t>
            </a:r>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4</a:t>
            </a:fld>
            <a:endParaRPr lang="en-US"/>
          </a:p>
        </p:txBody>
      </p:sp>
    </p:spTree>
    <p:extLst>
      <p:ext uri="{BB962C8B-B14F-4D97-AF65-F5344CB8AC3E}">
        <p14:creationId xmlns:p14="http://schemas.microsoft.com/office/powerpoint/2010/main" val="2240831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various</a:t>
            </a:r>
            <a:r>
              <a:rPr lang="en-US" baseline="0" dirty="0" smtClean="0"/>
              <a:t> ethical issue that invalidate </a:t>
            </a:r>
            <a:r>
              <a:rPr lang="en-US" dirty="0" smtClean="0"/>
              <a:t>the use of placebo in</a:t>
            </a:r>
            <a:r>
              <a:rPr lang="en-US" baseline="0" dirty="0" smtClean="0"/>
              <a:t> both healthcare and placebo-controlled drug tests. For the case of the latter, it is not appropriate for the doctor to offer patients placebo drugs when there is an option of administering more effective drugs to them. This idea may delay the proper treatment of the patients and in some cases result to critical complications (</a:t>
            </a:r>
            <a:r>
              <a:rPr lang="en-US" dirty="0" err="1" smtClean="0"/>
              <a:t>Enck</a:t>
            </a:r>
            <a:r>
              <a:rPr lang="en-US" dirty="0" smtClean="0"/>
              <a:t> et</a:t>
            </a:r>
            <a:r>
              <a:rPr lang="en-US" baseline="0" dirty="0" smtClean="0"/>
              <a:t> al., 2013). Also, the general idea of administering placebo is deceptive especially when the patients are not informed of what they are being given. This practice may threaten to negatively affect the trust of the patient towards the doctor and lead to a hostile relationship between them (</a:t>
            </a:r>
            <a:r>
              <a:rPr lang="en-US" dirty="0" smtClean="0"/>
              <a:t>Schwarz, </a:t>
            </a:r>
            <a:r>
              <a:rPr lang="en-US" dirty="0" err="1" smtClean="0"/>
              <a:t>Pfister</a:t>
            </a:r>
            <a:r>
              <a:rPr lang="en-US" dirty="0" smtClean="0"/>
              <a:t> &amp; </a:t>
            </a:r>
            <a:r>
              <a:rPr lang="en-US" dirty="0" err="1" smtClean="0"/>
              <a:t>Büchel</a:t>
            </a:r>
            <a:r>
              <a:rPr lang="en-US" dirty="0" smtClean="0"/>
              <a:t>,</a:t>
            </a:r>
            <a:r>
              <a:rPr lang="en-US" baseline="0" dirty="0" smtClean="0"/>
              <a:t> </a:t>
            </a:r>
            <a:r>
              <a:rPr lang="en-US" dirty="0" smtClean="0"/>
              <a:t>2016)</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5</a:t>
            </a:fld>
            <a:endParaRPr lang="en-US"/>
          </a:p>
        </p:txBody>
      </p:sp>
    </p:spTree>
    <p:extLst>
      <p:ext uri="{BB962C8B-B14F-4D97-AF65-F5344CB8AC3E}">
        <p14:creationId xmlns:p14="http://schemas.microsoft.com/office/powerpoint/2010/main" val="3336001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 of</a:t>
            </a:r>
            <a:r>
              <a:rPr lang="en-US" baseline="0" dirty="0" smtClean="0"/>
              <a:t> placebo for the treatment of patient may result to either positive or negative outcomes. A substantial number of patient that were treated using placebos recorded an improvement of health. This populations includes both the patient that were informed about the placebo and those that were not. Also the use of side effect has eliminated the weaknesses that other drugs have for example side effects, overdose and drug dependency (</a:t>
            </a:r>
            <a:r>
              <a:rPr lang="en-US" dirty="0" smtClean="0"/>
              <a:t>Schwarz, </a:t>
            </a:r>
            <a:r>
              <a:rPr lang="en-US" dirty="0" err="1" smtClean="0"/>
              <a:t>Pfister</a:t>
            </a:r>
            <a:r>
              <a:rPr lang="en-US" dirty="0" smtClean="0"/>
              <a:t> &amp; </a:t>
            </a:r>
            <a:r>
              <a:rPr lang="en-US" dirty="0" err="1" smtClean="0"/>
              <a:t>Büchel</a:t>
            </a:r>
            <a:r>
              <a:rPr lang="en-US" dirty="0" smtClean="0"/>
              <a:t>,</a:t>
            </a:r>
            <a:r>
              <a:rPr lang="en-US" baseline="0" dirty="0" smtClean="0"/>
              <a:t> </a:t>
            </a:r>
            <a:r>
              <a:rPr lang="en-US" dirty="0" smtClean="0"/>
              <a:t>2016)</a:t>
            </a:r>
            <a:r>
              <a:rPr lang="en-US" baseline="0" dirty="0" smtClean="0"/>
              <a:t>. </a:t>
            </a:r>
          </a:p>
          <a:p>
            <a:r>
              <a:rPr lang="en-US" baseline="0" dirty="0" smtClean="0"/>
              <a:t>The negative outcomes of using the placebos include the deterioration of the conditions of the patient for the cases where the doctors underestimated the symptoms of the patients. This cases may intern destroy the faith that patient had in doctors.</a:t>
            </a:r>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6</a:t>
            </a:fld>
            <a:endParaRPr lang="en-US"/>
          </a:p>
        </p:txBody>
      </p:sp>
    </p:spTree>
    <p:extLst>
      <p:ext uri="{BB962C8B-B14F-4D97-AF65-F5344CB8AC3E}">
        <p14:creationId xmlns:p14="http://schemas.microsoft.com/office/powerpoint/2010/main" val="248596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 of placebos may</a:t>
            </a:r>
            <a:r>
              <a:rPr lang="en-US" baseline="0" dirty="0" smtClean="0"/>
              <a:t> result to both positive and negative outcomes. On the positive side of this practice, it promises to help in the development of drugs with positive outcomes. The placebo-controlled researches in nursing eliminate the possibility of the drug under research working under the placebo effect(</a:t>
            </a:r>
            <a:r>
              <a:rPr lang="en-US" dirty="0" err="1" smtClean="0"/>
              <a:t>Enck</a:t>
            </a:r>
            <a:r>
              <a:rPr lang="en-US" dirty="0" smtClean="0"/>
              <a:t> et</a:t>
            </a:r>
            <a:r>
              <a:rPr lang="en-US" baseline="0" dirty="0" smtClean="0"/>
              <a:t> al., 2013). In this cases, the drugs that will be produced from the research will guarantee efficacy (</a:t>
            </a:r>
            <a:r>
              <a:rPr lang="en-US" dirty="0" smtClean="0"/>
              <a:t>Schwarz, </a:t>
            </a:r>
            <a:r>
              <a:rPr lang="en-US" dirty="0" err="1" smtClean="0"/>
              <a:t>Pfister</a:t>
            </a:r>
            <a:r>
              <a:rPr lang="en-US" dirty="0" smtClean="0"/>
              <a:t> &amp; </a:t>
            </a:r>
            <a:r>
              <a:rPr lang="en-US" dirty="0" err="1" smtClean="0"/>
              <a:t>Büchel</a:t>
            </a:r>
            <a:r>
              <a:rPr lang="en-US" dirty="0" smtClean="0"/>
              <a:t>,</a:t>
            </a:r>
            <a:r>
              <a:rPr lang="en-US" baseline="0" dirty="0" smtClean="0"/>
              <a:t> </a:t>
            </a:r>
            <a:r>
              <a:rPr lang="en-US" dirty="0" smtClean="0"/>
              <a:t>2016)</a:t>
            </a:r>
            <a:r>
              <a:rPr lang="en-US" baseline="0" dirty="0" smtClean="0"/>
              <a:t>. Furthermore, the use of placebo in nursing will provide the solution to the nurses when dealing with notorious patient that show up with casual complains.  In this case, the nurses will reduce the cost of treating such cases and divert the resources to other useful topics. On the other hand, there are negative impacts that this method is likely to impact in the field of nursing. The major negative influence is the change in perception of the nurses due to the ethical issues surrounding the application of this technique.</a:t>
            </a:r>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7</a:t>
            </a:fld>
            <a:endParaRPr lang="en-US"/>
          </a:p>
        </p:txBody>
      </p:sp>
    </p:spTree>
    <p:extLst>
      <p:ext uri="{BB962C8B-B14F-4D97-AF65-F5344CB8AC3E}">
        <p14:creationId xmlns:p14="http://schemas.microsoft.com/office/powerpoint/2010/main" val="199451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Impacts of using this technique  also posses ethical issues to the nurses. Most nurses may question the effectiveness of using this method on the patients whose health they are responsible for (</a:t>
            </a:r>
            <a:r>
              <a:rPr lang="en-US" dirty="0" smtClean="0"/>
              <a:t>Schwarz, </a:t>
            </a:r>
            <a:r>
              <a:rPr lang="en-US" dirty="0" err="1" smtClean="0"/>
              <a:t>Pfister</a:t>
            </a:r>
            <a:r>
              <a:rPr lang="en-US" dirty="0" smtClean="0"/>
              <a:t> &amp; </a:t>
            </a:r>
            <a:r>
              <a:rPr lang="en-US" dirty="0" err="1" smtClean="0"/>
              <a:t>Büchel</a:t>
            </a:r>
            <a:r>
              <a:rPr lang="en-US" dirty="0" smtClean="0"/>
              <a:t>,</a:t>
            </a:r>
            <a:r>
              <a:rPr lang="en-US" baseline="0" dirty="0" smtClean="0"/>
              <a:t> </a:t>
            </a:r>
            <a:r>
              <a:rPr lang="en-US" dirty="0" smtClean="0"/>
              <a:t>2016)</a:t>
            </a:r>
            <a:r>
              <a:rPr lang="en-US" baseline="0" dirty="0" smtClean="0"/>
              <a:t>. In this case, the nurses contest placebo because it brings out the notion of unprofessionalism by administering treatments that may fail to function to the patents that trust them</a:t>
            </a:r>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8</a:t>
            </a:fld>
            <a:endParaRPr lang="en-US"/>
          </a:p>
        </p:txBody>
      </p:sp>
    </p:spTree>
    <p:extLst>
      <p:ext uri="{BB962C8B-B14F-4D97-AF65-F5344CB8AC3E}">
        <p14:creationId xmlns:p14="http://schemas.microsoft.com/office/powerpoint/2010/main" val="819460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BF025-5B5B-47FE-982E-6B49BC4D0383}" type="slidenum">
              <a:rPr lang="en-US" smtClean="0"/>
              <a:t>10</a:t>
            </a:fld>
            <a:endParaRPr lang="en-US"/>
          </a:p>
        </p:txBody>
      </p:sp>
    </p:spTree>
    <p:extLst>
      <p:ext uri="{BB962C8B-B14F-4D97-AF65-F5344CB8AC3E}">
        <p14:creationId xmlns:p14="http://schemas.microsoft.com/office/powerpoint/2010/main" val="1523234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A49F99-B652-4C07-B228-9A7A7EA6179E}" type="datetimeFigureOut">
              <a:rPr lang="en-US" smtClean="0"/>
              <a:t>6/4/2018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3426160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A49F99-B652-4C07-B228-9A7A7EA6179E}" type="datetimeFigureOut">
              <a:rPr lang="en-US" smtClean="0"/>
              <a:t>6/4/2018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2995015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A49F99-B652-4C07-B228-9A7A7EA6179E}" type="datetimeFigureOut">
              <a:rPr lang="en-US" smtClean="0"/>
              <a:t>6/4/2018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210463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A49F99-B652-4C07-B228-9A7A7EA6179E}" type="datetimeFigureOut">
              <a:rPr lang="en-US" smtClean="0"/>
              <a:t>6/4/2018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3123852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A49F99-B652-4C07-B228-9A7A7EA6179E}" type="datetimeFigureOut">
              <a:rPr lang="en-US" smtClean="0"/>
              <a:t>6/4/2018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3758216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BA49F99-B652-4C07-B228-9A7A7EA6179E}" type="datetimeFigureOut">
              <a:rPr lang="en-US" smtClean="0"/>
              <a:t>6/4/2018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689727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1BA49F99-B652-4C07-B228-9A7A7EA6179E}" type="datetimeFigureOut">
              <a:rPr lang="en-US" smtClean="0"/>
              <a:t>6/4/2018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4105487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49F99-B652-4C07-B228-9A7A7EA6179E}" type="datetimeFigureOut">
              <a:rPr lang="en-US" smtClean="0"/>
              <a:t>6/4/2018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164953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49F99-B652-4C07-B228-9A7A7EA6179E}" type="datetimeFigureOut">
              <a:rPr lang="en-US" smtClean="0"/>
              <a:t>6/4/2018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178784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49F99-B652-4C07-B228-9A7A7EA6179E}" type="datetimeFigureOut">
              <a:rPr lang="en-US" smtClean="0"/>
              <a:t>6/4/2018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71068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49F99-B652-4C07-B228-9A7A7EA6179E}" type="datetimeFigureOut">
              <a:rPr lang="en-US" smtClean="0"/>
              <a:t>6/4/2018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4272548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49F99-B652-4C07-B228-9A7A7EA6179E}" type="datetimeFigureOut">
              <a:rPr lang="en-US" smtClean="0"/>
              <a:t>6/4/2018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8404E-557A-4C9F-BF84-985577002EAD}"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94202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49F99-B652-4C07-B228-9A7A7EA6179E}" type="datetimeFigureOut">
              <a:rPr lang="en-US" smtClean="0"/>
              <a:t>6/4/2018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741840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BA49F99-B652-4C07-B228-9A7A7EA6179E}" type="datetimeFigureOut">
              <a:rPr lang="en-US" smtClean="0"/>
              <a:t>6/4/2018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385681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1BA49F99-B652-4C07-B228-9A7A7EA6179E}" type="datetimeFigureOut">
              <a:rPr lang="en-US" smtClean="0"/>
              <a:t>6/4/2018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631932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A49F99-B652-4C07-B228-9A7A7EA6179E}" type="datetimeFigureOut">
              <a:rPr lang="en-US" smtClean="0"/>
              <a:t>6/4/2018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264480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A49F99-B652-4C07-B228-9A7A7EA6179E}" type="datetimeFigureOut">
              <a:rPr lang="en-US" smtClean="0"/>
              <a:t>6/4/2018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8404E-557A-4C9F-BF84-985577002EAD}" type="slidenum">
              <a:rPr lang="en-US" smtClean="0"/>
              <a:t>‹#›</a:t>
            </a:fld>
            <a:endParaRPr lang="en-US"/>
          </a:p>
        </p:txBody>
      </p:sp>
    </p:spTree>
    <p:extLst>
      <p:ext uri="{BB962C8B-B14F-4D97-AF65-F5344CB8AC3E}">
        <p14:creationId xmlns:p14="http://schemas.microsoft.com/office/powerpoint/2010/main" val="1004573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1BA49F99-B652-4C07-B228-9A7A7EA6179E}" type="datetimeFigureOut">
              <a:rPr lang="en-US" smtClean="0"/>
              <a:t>6/4/2018</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F028404E-557A-4C9F-BF84-985577002EAD}" type="slidenum">
              <a:rPr lang="en-US" smtClean="0"/>
              <a:t>‹#›</a:t>
            </a:fld>
            <a:endParaRPr lang="en-US"/>
          </a:p>
        </p:txBody>
      </p:sp>
    </p:spTree>
    <p:extLst>
      <p:ext uri="{BB962C8B-B14F-4D97-AF65-F5344CB8AC3E}">
        <p14:creationId xmlns:p14="http://schemas.microsoft.com/office/powerpoint/2010/main" val="11677665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Placebo Studies</a:t>
            </a:r>
            <a:endParaRPr lang="en-US" sz="8800" dirty="0"/>
          </a:p>
        </p:txBody>
      </p:sp>
      <p:sp>
        <p:nvSpPr>
          <p:cNvPr id="3" name="Subtitle 2"/>
          <p:cNvSpPr>
            <a:spLocks noGrp="1"/>
          </p:cNvSpPr>
          <p:nvPr>
            <p:ph type="subTitle" idx="1"/>
          </p:nvPr>
        </p:nvSpPr>
        <p:spPr/>
        <p:txBody>
          <a:bodyPr>
            <a:noAutofit/>
          </a:bodyPr>
          <a:lstStyle/>
          <a:p>
            <a:r>
              <a:rPr lang="en-US" sz="3600" dirty="0" smtClean="0"/>
              <a:t>The ethical issues with using placebos in nursing</a:t>
            </a:r>
            <a:endParaRPr lang="en-US" sz="3600" dirty="0"/>
          </a:p>
        </p:txBody>
      </p:sp>
    </p:spTree>
    <p:extLst>
      <p:ext uri="{BB962C8B-B14F-4D97-AF65-F5344CB8AC3E}">
        <p14:creationId xmlns:p14="http://schemas.microsoft.com/office/powerpoint/2010/main" val="3554455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Introduction</a:t>
            </a:r>
            <a:endParaRPr lang="en-US" sz="4800" dirty="0"/>
          </a:p>
        </p:txBody>
      </p:sp>
      <p:sp>
        <p:nvSpPr>
          <p:cNvPr id="3" name="Content Placeholder 2"/>
          <p:cNvSpPr>
            <a:spLocks noGrp="1"/>
          </p:cNvSpPr>
          <p:nvPr>
            <p:ph sz="quarter" idx="13"/>
          </p:nvPr>
        </p:nvSpPr>
        <p:spPr/>
        <p:txBody>
          <a:bodyPr>
            <a:normAutofit/>
          </a:bodyPr>
          <a:lstStyle/>
          <a:p>
            <a:r>
              <a:rPr lang="en-US" sz="2800" dirty="0" smtClean="0"/>
              <a:t>Placebos are substances used in the treatment of patients</a:t>
            </a:r>
          </a:p>
          <a:p>
            <a:r>
              <a:rPr lang="en-US" sz="2800" dirty="0" smtClean="0"/>
              <a:t>Placebos </a:t>
            </a:r>
            <a:r>
              <a:rPr lang="en-US" sz="2800" dirty="0"/>
              <a:t>h</a:t>
            </a:r>
            <a:r>
              <a:rPr lang="en-US" sz="2800" dirty="0" smtClean="0"/>
              <a:t>ave no active therapeutic effect</a:t>
            </a:r>
          </a:p>
          <a:p>
            <a:r>
              <a:rPr lang="en-US" sz="2800" dirty="0" smtClean="0"/>
              <a:t>Placebos are used in medical research and drug testing</a:t>
            </a:r>
          </a:p>
          <a:p>
            <a:r>
              <a:rPr lang="en-US" sz="2800" dirty="0" smtClean="0"/>
              <a:t>Works under a psychological phenomena</a:t>
            </a:r>
          </a:p>
          <a:p>
            <a:endParaRPr lang="en-US" sz="2800" dirty="0"/>
          </a:p>
        </p:txBody>
      </p:sp>
    </p:spTree>
    <p:extLst>
      <p:ext uri="{BB962C8B-B14F-4D97-AF65-F5344CB8AC3E}">
        <p14:creationId xmlns:p14="http://schemas.microsoft.com/office/powerpoint/2010/main" val="508139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Major Arguments on  Proponents</a:t>
            </a:r>
            <a:endParaRPr lang="en-US" sz="4800" dirty="0"/>
          </a:p>
        </p:txBody>
      </p:sp>
      <p:sp>
        <p:nvSpPr>
          <p:cNvPr id="3" name="Content Placeholder 2"/>
          <p:cNvSpPr>
            <a:spLocks noGrp="1"/>
          </p:cNvSpPr>
          <p:nvPr>
            <p:ph sz="quarter" idx="13"/>
          </p:nvPr>
        </p:nvSpPr>
        <p:spPr/>
        <p:txBody>
          <a:bodyPr>
            <a:normAutofit/>
          </a:bodyPr>
          <a:lstStyle/>
          <a:p>
            <a:r>
              <a:rPr lang="en-US" sz="2800" dirty="0" smtClean="0"/>
              <a:t>Zero risk of drug dependency</a:t>
            </a:r>
          </a:p>
          <a:p>
            <a:r>
              <a:rPr lang="en-US" sz="2800" dirty="0" smtClean="0"/>
              <a:t>Zero risk of drug overdose</a:t>
            </a:r>
          </a:p>
          <a:p>
            <a:r>
              <a:rPr lang="en-US" sz="2800" dirty="0" smtClean="0"/>
              <a:t>Placebos do not have side effects</a:t>
            </a:r>
          </a:p>
          <a:p>
            <a:r>
              <a:rPr lang="en-US" sz="2800" dirty="0" smtClean="0"/>
              <a:t>Psychological boost</a:t>
            </a:r>
          </a:p>
          <a:p>
            <a:r>
              <a:rPr lang="en-US" sz="2800" dirty="0" smtClean="0"/>
              <a:t>Produces positive results for casual complains.</a:t>
            </a:r>
          </a:p>
          <a:p>
            <a:endParaRPr lang="en-US" sz="2800" dirty="0"/>
          </a:p>
        </p:txBody>
      </p:sp>
    </p:spTree>
    <p:extLst>
      <p:ext uri="{BB962C8B-B14F-4D97-AF65-F5344CB8AC3E}">
        <p14:creationId xmlns:p14="http://schemas.microsoft.com/office/powerpoint/2010/main" val="3726161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573375" cy="1596177"/>
          </a:xfrm>
        </p:spPr>
        <p:txBody>
          <a:bodyPr>
            <a:normAutofit/>
          </a:bodyPr>
          <a:lstStyle/>
          <a:p>
            <a:r>
              <a:rPr lang="en-US" sz="4800" dirty="0" smtClean="0"/>
              <a:t>Major Arguments of the Opponents</a:t>
            </a:r>
            <a:endParaRPr lang="en-US" sz="4800" dirty="0"/>
          </a:p>
        </p:txBody>
      </p:sp>
      <p:sp>
        <p:nvSpPr>
          <p:cNvPr id="3" name="Content Placeholder 2"/>
          <p:cNvSpPr>
            <a:spLocks noGrp="1"/>
          </p:cNvSpPr>
          <p:nvPr>
            <p:ph sz="quarter" idx="13"/>
          </p:nvPr>
        </p:nvSpPr>
        <p:spPr/>
        <p:txBody>
          <a:bodyPr>
            <a:normAutofit/>
          </a:bodyPr>
          <a:lstStyle/>
          <a:p>
            <a:r>
              <a:rPr lang="en-US" sz="2800" dirty="0" smtClean="0"/>
              <a:t>It rises major ethical question</a:t>
            </a:r>
          </a:p>
          <a:p>
            <a:r>
              <a:rPr lang="en-US" sz="2800" dirty="0" smtClean="0"/>
              <a:t>Promotes deception among doctors</a:t>
            </a:r>
          </a:p>
          <a:p>
            <a:r>
              <a:rPr lang="en-US" sz="2800" dirty="0" smtClean="0"/>
              <a:t>Risks delaying actual treatment</a:t>
            </a:r>
          </a:p>
          <a:p>
            <a:r>
              <a:rPr lang="en-US" sz="2800" dirty="0" smtClean="0"/>
              <a:t>May reduce anxiety but not treat the patient</a:t>
            </a:r>
          </a:p>
          <a:p>
            <a:r>
              <a:rPr lang="en-US" sz="2800" dirty="0" smtClean="0"/>
              <a:t>Patient may produce positive feedback out of politeness</a:t>
            </a:r>
          </a:p>
          <a:p>
            <a:endParaRPr lang="en-US" sz="2800" dirty="0"/>
          </a:p>
        </p:txBody>
      </p:sp>
    </p:spTree>
    <p:extLst>
      <p:ext uri="{BB962C8B-B14F-4D97-AF65-F5344CB8AC3E}">
        <p14:creationId xmlns:p14="http://schemas.microsoft.com/office/powerpoint/2010/main" val="3827030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Ethical Issues</a:t>
            </a:r>
            <a:endParaRPr lang="en-US" sz="4800" dirty="0"/>
          </a:p>
        </p:txBody>
      </p:sp>
      <p:sp>
        <p:nvSpPr>
          <p:cNvPr id="3" name="Content Placeholder 2"/>
          <p:cNvSpPr>
            <a:spLocks noGrp="1"/>
          </p:cNvSpPr>
          <p:nvPr>
            <p:ph sz="quarter" idx="13"/>
          </p:nvPr>
        </p:nvSpPr>
        <p:spPr/>
        <p:txBody>
          <a:bodyPr>
            <a:normAutofit/>
          </a:bodyPr>
          <a:lstStyle/>
          <a:p>
            <a:r>
              <a:rPr lang="en-US" sz="2800" dirty="0" smtClean="0"/>
              <a:t>Denies patients effective treatment during placebo-controlled drug tests</a:t>
            </a:r>
          </a:p>
          <a:p>
            <a:r>
              <a:rPr lang="en-US" sz="2800" dirty="0" smtClean="0"/>
              <a:t>The idea is generally deceptive</a:t>
            </a:r>
          </a:p>
          <a:p>
            <a:r>
              <a:rPr lang="en-US" sz="2800" dirty="0" smtClean="0"/>
              <a:t>Threatens doctor-patient relationship</a:t>
            </a:r>
          </a:p>
          <a:p>
            <a:pPr marL="0" indent="0">
              <a:buNone/>
            </a:pPr>
            <a:endParaRPr lang="en-US" sz="2800" dirty="0"/>
          </a:p>
        </p:txBody>
      </p:sp>
    </p:spTree>
    <p:extLst>
      <p:ext uri="{BB962C8B-B14F-4D97-AF65-F5344CB8AC3E}">
        <p14:creationId xmlns:p14="http://schemas.microsoft.com/office/powerpoint/2010/main" val="1392606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Potential Outcomes on Patients</a:t>
            </a:r>
            <a:endParaRPr lang="en-US" b="1" dirty="0"/>
          </a:p>
        </p:txBody>
      </p:sp>
      <p:sp>
        <p:nvSpPr>
          <p:cNvPr id="3" name="Content Placeholder 2"/>
          <p:cNvSpPr>
            <a:spLocks noGrp="1"/>
          </p:cNvSpPr>
          <p:nvPr>
            <p:ph sz="quarter" idx="13"/>
          </p:nvPr>
        </p:nvSpPr>
        <p:spPr/>
        <p:txBody>
          <a:bodyPr>
            <a:normAutofit/>
          </a:bodyPr>
          <a:lstStyle/>
          <a:p>
            <a:r>
              <a:rPr lang="en-US" sz="2800" dirty="0" smtClean="0"/>
              <a:t>Improve the health of the patients</a:t>
            </a:r>
          </a:p>
          <a:p>
            <a:r>
              <a:rPr lang="en-US" sz="2800" dirty="0" smtClean="0"/>
              <a:t>Elimination of side effects, drug dependency and overdose</a:t>
            </a:r>
          </a:p>
          <a:p>
            <a:r>
              <a:rPr lang="en-US" sz="2800" dirty="0" smtClean="0"/>
              <a:t>Deterioration of the conditions of the patients</a:t>
            </a:r>
          </a:p>
          <a:p>
            <a:r>
              <a:rPr lang="en-US" sz="2800" dirty="0" smtClean="0"/>
              <a:t>Lack of trust to the doctors</a:t>
            </a:r>
          </a:p>
        </p:txBody>
      </p:sp>
    </p:spTree>
    <p:extLst>
      <p:ext uri="{BB962C8B-B14F-4D97-AF65-F5344CB8AC3E}">
        <p14:creationId xmlns:p14="http://schemas.microsoft.com/office/powerpoint/2010/main" val="3204330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Potential Impacts on Nursing Practices</a:t>
            </a:r>
            <a:endParaRPr lang="en-US" sz="4800" dirty="0"/>
          </a:p>
        </p:txBody>
      </p:sp>
      <p:sp>
        <p:nvSpPr>
          <p:cNvPr id="3" name="Content Placeholder 2"/>
          <p:cNvSpPr>
            <a:spLocks noGrp="1"/>
          </p:cNvSpPr>
          <p:nvPr>
            <p:ph sz="quarter" idx="13"/>
          </p:nvPr>
        </p:nvSpPr>
        <p:spPr/>
        <p:txBody>
          <a:bodyPr>
            <a:normAutofit/>
          </a:bodyPr>
          <a:lstStyle/>
          <a:p>
            <a:r>
              <a:rPr lang="en-US" sz="2800" dirty="0" smtClean="0"/>
              <a:t>Result to the production of more effective drugs</a:t>
            </a:r>
          </a:p>
          <a:p>
            <a:r>
              <a:rPr lang="en-US" sz="2800" dirty="0" smtClean="0"/>
              <a:t>Provides solutions for casual complains</a:t>
            </a:r>
          </a:p>
          <a:p>
            <a:r>
              <a:rPr lang="en-US" sz="2800" dirty="0" smtClean="0"/>
              <a:t>Reduces to cost of treating some diseases</a:t>
            </a:r>
          </a:p>
          <a:p>
            <a:r>
              <a:rPr lang="en-US" sz="2800" dirty="0" smtClean="0"/>
              <a:t>Result to negative perception about the nurses</a:t>
            </a:r>
          </a:p>
          <a:p>
            <a:endParaRPr lang="en-US" sz="2800" dirty="0"/>
          </a:p>
        </p:txBody>
      </p:sp>
    </p:spTree>
    <p:extLst>
      <p:ext uri="{BB962C8B-B14F-4D97-AF65-F5344CB8AC3E}">
        <p14:creationId xmlns:p14="http://schemas.microsoft.com/office/powerpoint/2010/main" val="3473285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588"/>
            <a:ext cx="10515600" cy="1325563"/>
          </a:xfrm>
        </p:spPr>
        <p:txBody>
          <a:bodyPr>
            <a:normAutofit/>
          </a:bodyPr>
          <a:lstStyle/>
          <a:p>
            <a:r>
              <a:rPr lang="en-US" sz="4800" dirty="0" smtClean="0"/>
              <a:t>Ethical Challenges for Nurses</a:t>
            </a:r>
            <a:endParaRPr lang="en-US" sz="4800" dirty="0"/>
          </a:p>
        </p:txBody>
      </p:sp>
      <p:sp>
        <p:nvSpPr>
          <p:cNvPr id="3" name="Content Placeholder 2"/>
          <p:cNvSpPr>
            <a:spLocks noGrp="1"/>
          </p:cNvSpPr>
          <p:nvPr>
            <p:ph sz="quarter" idx="13"/>
          </p:nvPr>
        </p:nvSpPr>
        <p:spPr/>
        <p:txBody>
          <a:bodyPr>
            <a:normAutofit/>
          </a:bodyPr>
          <a:lstStyle/>
          <a:p>
            <a:endParaRPr lang="en-US" sz="2800" dirty="0" smtClean="0"/>
          </a:p>
          <a:p>
            <a:r>
              <a:rPr lang="en-US" sz="2800" dirty="0" smtClean="0"/>
              <a:t>Nurses may question the effectiveness of the method</a:t>
            </a:r>
          </a:p>
          <a:p>
            <a:r>
              <a:rPr lang="en-US" sz="2800" dirty="0" smtClean="0"/>
              <a:t>Placebos compromise the trust of patients on nurses</a:t>
            </a:r>
          </a:p>
          <a:p>
            <a:endParaRPr lang="en-US" sz="2800" dirty="0" smtClean="0"/>
          </a:p>
          <a:p>
            <a:endParaRPr lang="en-US" sz="2800" dirty="0"/>
          </a:p>
        </p:txBody>
      </p:sp>
    </p:spTree>
    <p:extLst>
      <p:ext uri="{BB962C8B-B14F-4D97-AF65-F5344CB8AC3E}">
        <p14:creationId xmlns:p14="http://schemas.microsoft.com/office/powerpoint/2010/main" val="3596467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In Summary</a:t>
            </a:r>
            <a:endParaRPr lang="en-US" sz="4800" dirty="0"/>
          </a:p>
        </p:txBody>
      </p:sp>
      <p:sp>
        <p:nvSpPr>
          <p:cNvPr id="3" name="Content Placeholder 2"/>
          <p:cNvSpPr>
            <a:spLocks noGrp="1"/>
          </p:cNvSpPr>
          <p:nvPr>
            <p:ph sz="quarter" idx="13"/>
          </p:nvPr>
        </p:nvSpPr>
        <p:spPr/>
        <p:txBody>
          <a:bodyPr>
            <a:noAutofit/>
          </a:bodyPr>
          <a:lstStyle/>
          <a:p>
            <a:r>
              <a:rPr lang="en-US" sz="2800" dirty="0" smtClean="0"/>
              <a:t>Major Arguments on  Proponents</a:t>
            </a:r>
          </a:p>
          <a:p>
            <a:r>
              <a:rPr lang="en-US" sz="2800" dirty="0" smtClean="0"/>
              <a:t>Major Arguments of the Opponents</a:t>
            </a:r>
          </a:p>
          <a:p>
            <a:r>
              <a:rPr lang="en-US" sz="2800" dirty="0" smtClean="0"/>
              <a:t>Ethical issues</a:t>
            </a:r>
          </a:p>
          <a:p>
            <a:r>
              <a:rPr lang="en-US" sz="2800" dirty="0" smtClean="0"/>
              <a:t>Potential Outcomes on Patients</a:t>
            </a:r>
          </a:p>
          <a:p>
            <a:r>
              <a:rPr lang="en-US" sz="2800" dirty="0" smtClean="0"/>
              <a:t>Ethical Challenges for Nurses</a:t>
            </a:r>
          </a:p>
          <a:p>
            <a:r>
              <a:rPr lang="en-US" sz="2800" dirty="0" smtClean="0"/>
              <a:t>Potential Impacts on Nursing Practices</a:t>
            </a:r>
          </a:p>
          <a:p>
            <a:endParaRPr lang="en-US" sz="2800" dirty="0"/>
          </a:p>
        </p:txBody>
      </p:sp>
    </p:spTree>
    <p:extLst>
      <p:ext uri="{BB962C8B-B14F-4D97-AF65-F5344CB8AC3E}">
        <p14:creationId xmlns:p14="http://schemas.microsoft.com/office/powerpoint/2010/main" val="2905959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References</a:t>
            </a:r>
            <a:endParaRPr lang="en-US" sz="4800" dirty="0"/>
          </a:p>
        </p:txBody>
      </p:sp>
      <p:sp>
        <p:nvSpPr>
          <p:cNvPr id="3" name="Content Placeholder 2"/>
          <p:cNvSpPr>
            <a:spLocks noGrp="1"/>
          </p:cNvSpPr>
          <p:nvPr>
            <p:ph sz="quarter" idx="13"/>
          </p:nvPr>
        </p:nvSpPr>
        <p:spPr/>
        <p:txBody>
          <a:bodyPr>
            <a:noAutofit/>
          </a:bodyPr>
          <a:lstStyle/>
          <a:p>
            <a:r>
              <a:rPr lang="en-US" dirty="0" err="1"/>
              <a:t>Enck</a:t>
            </a:r>
            <a:r>
              <a:rPr lang="en-US" dirty="0"/>
              <a:t>, P., </a:t>
            </a:r>
            <a:r>
              <a:rPr lang="en-US" dirty="0" err="1"/>
              <a:t>Bingel</a:t>
            </a:r>
            <a:r>
              <a:rPr lang="en-US" dirty="0"/>
              <a:t>, U., </a:t>
            </a:r>
            <a:r>
              <a:rPr lang="en-US" dirty="0" err="1"/>
              <a:t>Schedlowski</a:t>
            </a:r>
            <a:r>
              <a:rPr lang="en-US" dirty="0"/>
              <a:t>, M., &amp; </a:t>
            </a:r>
            <a:r>
              <a:rPr lang="en-US" dirty="0" err="1"/>
              <a:t>Rief</a:t>
            </a:r>
            <a:r>
              <a:rPr lang="en-US" dirty="0"/>
              <a:t>, W. (2013). The placebo response in medicine: minimize, maximize or personalize?. </a:t>
            </a:r>
            <a:r>
              <a:rPr lang="en-US" i="1" dirty="0"/>
              <a:t>Nature reviews Drug discovery</a:t>
            </a:r>
            <a:r>
              <a:rPr lang="en-US" dirty="0"/>
              <a:t>, </a:t>
            </a:r>
            <a:r>
              <a:rPr lang="en-US" i="1" dirty="0"/>
              <a:t>12</a:t>
            </a:r>
            <a:r>
              <a:rPr lang="en-US" dirty="0"/>
              <a:t>(3), 191</a:t>
            </a:r>
            <a:r>
              <a:rPr lang="en-US" dirty="0" smtClean="0"/>
              <a:t>.</a:t>
            </a:r>
          </a:p>
          <a:p>
            <a:r>
              <a:rPr lang="en-US" dirty="0"/>
              <a:t>Schwarz, K. A., </a:t>
            </a:r>
            <a:r>
              <a:rPr lang="en-US" dirty="0" err="1"/>
              <a:t>Pfister</a:t>
            </a:r>
            <a:r>
              <a:rPr lang="en-US" dirty="0"/>
              <a:t>, R., &amp; </a:t>
            </a:r>
            <a:r>
              <a:rPr lang="en-US" dirty="0" err="1"/>
              <a:t>Büchel</a:t>
            </a:r>
            <a:r>
              <a:rPr lang="en-US" dirty="0"/>
              <a:t>, C. (2016). Rethinking explicit expectations: connecting placebos, social cognition, and contextual perception. </a:t>
            </a:r>
            <a:r>
              <a:rPr lang="en-US" i="1" dirty="0"/>
              <a:t>Trends in cognitive sciences</a:t>
            </a:r>
            <a:r>
              <a:rPr lang="en-US" dirty="0"/>
              <a:t>, </a:t>
            </a:r>
            <a:r>
              <a:rPr lang="en-US" i="1" dirty="0"/>
              <a:t>20</a:t>
            </a:r>
            <a:r>
              <a:rPr lang="en-US" dirty="0"/>
              <a:t>(6), 469-480</a:t>
            </a:r>
            <a:r>
              <a:rPr lang="en-US" dirty="0" smtClean="0"/>
              <a:t>.</a:t>
            </a:r>
          </a:p>
          <a:p>
            <a:r>
              <a:rPr lang="en-US" dirty="0"/>
              <a:t>Benedetti, F. (2014). Drugs and placebos: what's the difference?: Understanding the molecular basis of the placebo effect could help clinicians to better use it in clinical practice. </a:t>
            </a:r>
            <a:r>
              <a:rPr lang="en-US" i="1" dirty="0"/>
              <a:t>EMBO reports</a:t>
            </a:r>
            <a:r>
              <a:rPr lang="en-US" dirty="0"/>
              <a:t>, e201338399.</a:t>
            </a:r>
          </a:p>
        </p:txBody>
      </p:sp>
    </p:spTree>
    <p:extLst>
      <p:ext uri="{BB962C8B-B14F-4D97-AF65-F5344CB8AC3E}">
        <p14:creationId xmlns:p14="http://schemas.microsoft.com/office/powerpoint/2010/main" val="3001942400"/>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151</TotalTime>
  <Words>1254</Words>
  <Application>Microsoft Office PowerPoint</Application>
  <PresentationFormat>Custom</PresentationFormat>
  <Paragraphs>65</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Droplet</vt:lpstr>
      <vt:lpstr>Placebo Studies</vt:lpstr>
      <vt:lpstr>Introduction</vt:lpstr>
      <vt:lpstr>Major Arguments on  Proponents</vt:lpstr>
      <vt:lpstr>Major Arguments of the Opponents</vt:lpstr>
      <vt:lpstr>Ethical Issues</vt:lpstr>
      <vt:lpstr>Potential Outcomes on Patients</vt:lpstr>
      <vt:lpstr>Potential Impacts on Nursing Practices</vt:lpstr>
      <vt:lpstr>Ethical Challenges for Nurses</vt:lpstr>
      <vt:lpstr>In Summary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omaira</dc:creator>
  <cp:lastModifiedBy>d</cp:lastModifiedBy>
  <cp:revision>35</cp:revision>
  <dcterms:created xsi:type="dcterms:W3CDTF">2018-06-04T12:40:25Z</dcterms:created>
  <dcterms:modified xsi:type="dcterms:W3CDTF">2018-06-04T15:40:52Z</dcterms:modified>
</cp:coreProperties>
</file>